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bir jolly" initials="kj" lastIdx="3" clrIdx="0">
    <p:extLst>
      <p:ext uri="{19B8F6BF-5375-455C-9EA6-DF929625EA0E}">
        <p15:presenceInfo xmlns:p15="http://schemas.microsoft.com/office/powerpoint/2012/main" userId="36ab682e1edd2e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8D181C"/>
    <a:srgbClr val="D9D9D9"/>
    <a:srgbClr val="7F7F7F"/>
    <a:srgbClr val="4BD5B7"/>
    <a:srgbClr val="50E3C2"/>
    <a:srgbClr val="4472C4"/>
    <a:srgbClr val="BFBFBF"/>
    <a:srgbClr val="000000"/>
    <a:srgbClr val="00C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9" autoAdjust="0"/>
    <p:restoredTop sz="94387"/>
  </p:normalViewPr>
  <p:slideViewPr>
    <p:cSldViewPr snapToGrid="0" snapToObjects="1">
      <p:cViewPr>
        <p:scale>
          <a:sx n="27" d="100"/>
          <a:sy n="27" d="100"/>
        </p:scale>
        <p:origin x="432" y="144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3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3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8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1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0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5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4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5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1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D27BD-4460-1E4C-877C-5B40109A330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3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e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B5D016-3724-BA44-95F0-BFBD6D2EB3DC}"/>
              </a:ext>
            </a:extLst>
          </p:cNvPr>
          <p:cNvSpPr txBox="1"/>
          <p:nvPr/>
        </p:nvSpPr>
        <p:spPr>
          <a:xfrm>
            <a:off x="636020" y="7040135"/>
            <a:ext cx="9750063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The </a:t>
            </a:r>
            <a:r>
              <a:rPr lang="en-US" sz="2800" i="1" dirty="0">
                <a:latin typeface="Avenir Book" panose="02000503020000020003" pitchFamily="2" charset="0"/>
              </a:rPr>
              <a:t>nasal cycle </a:t>
            </a:r>
            <a:r>
              <a:rPr lang="en-US" sz="2800" dirty="0">
                <a:latin typeface="Avenir Book" panose="02000503020000020003" pitchFamily="2" charset="0"/>
              </a:rPr>
              <a:t>refers to spontaneous congestion and decongestion of opposite sides of the nose.</a:t>
            </a:r>
          </a:p>
          <a:p>
            <a:endParaRPr lang="en-US" sz="2000" dirty="0">
              <a:latin typeface="Avenir Book" panose="02000503020000020003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Common in mammals, </a:t>
            </a:r>
            <a:r>
              <a:rPr lang="en-US" sz="2800" b="1" dirty="0">
                <a:latin typeface="Avenir Heavy" panose="02000503020000020003" pitchFamily="2" charset="0"/>
              </a:rPr>
              <a:t>present in ~80% of the human population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Heavy" panose="02000503020000020003" pitchFamily="2" charset="0"/>
              </a:rPr>
              <a:t>Periodic in nature</a:t>
            </a:r>
            <a:r>
              <a:rPr lang="en-US" sz="2800" dirty="0">
                <a:latin typeface="Avenir Book" panose="02000503020000020003" pitchFamily="2" charset="0"/>
              </a:rPr>
              <a:t>, shifts in the cycle are individual dependent but range from 0.5-2.5 hours on average</a:t>
            </a:r>
          </a:p>
          <a:p>
            <a:pPr lvl="1"/>
            <a:endParaRPr lang="en-US" sz="2000" b="1" dirty="0">
              <a:latin typeface="Avenir Book" panose="02000503020000020003" pitchFamily="2" charset="0"/>
            </a:endParaRPr>
          </a:p>
          <a:p>
            <a:r>
              <a:rPr lang="en-US" sz="2800" dirty="0">
                <a:latin typeface="Avenir Book" panose="02000503020000020003" pitchFamily="2" charset="0"/>
              </a:rPr>
              <a:t>Congestion is controlled by tissue-covered flaps in the nose known as </a:t>
            </a:r>
            <a:r>
              <a:rPr lang="en-US" sz="2800" i="1" dirty="0">
                <a:latin typeface="Avenir Book" panose="02000503020000020003" pitchFamily="2" charset="0"/>
              </a:rPr>
              <a:t>turbinates</a:t>
            </a:r>
            <a:r>
              <a:rPr lang="en-US" sz="2800" dirty="0">
                <a:latin typeface="Avenir Book" panose="02000503020000020003" pitchFamily="2" charset="0"/>
              </a:rPr>
              <a:t>, and turbinate enlargement results in </a:t>
            </a:r>
            <a:r>
              <a:rPr lang="en-US" sz="2800" b="1" dirty="0">
                <a:latin typeface="Avenir Heavy" panose="02000503020000020003" pitchFamily="2" charset="0"/>
              </a:rPr>
              <a:t>restricted nostril airflow</a:t>
            </a:r>
            <a:r>
              <a:rPr lang="en-US" sz="2800" dirty="0">
                <a:latin typeface="Avenir Book" panose="02000503020000020003" pitchFamily="2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6676C-80E8-494F-AE60-996DEB07A63E}"/>
              </a:ext>
            </a:extLst>
          </p:cNvPr>
          <p:cNvSpPr txBox="1"/>
          <p:nvPr/>
        </p:nvSpPr>
        <p:spPr>
          <a:xfrm>
            <a:off x="13549745" y="166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DAE87F-A7BE-3F47-B3E3-FA36E3962515}"/>
              </a:ext>
            </a:extLst>
          </p:cNvPr>
          <p:cNvSpPr/>
          <p:nvPr/>
        </p:nvSpPr>
        <p:spPr>
          <a:xfrm>
            <a:off x="-1" y="-1"/>
            <a:ext cx="43891187" cy="5165957"/>
          </a:xfrm>
          <a:prstGeom prst="rect">
            <a:avLst/>
          </a:prstGeom>
          <a:solidFill>
            <a:srgbClr val="8D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extLst>
              <a:ext uri="{FF2B5EF4-FFF2-40B4-BE49-F238E27FC236}">
                <a16:creationId xmlns:a16="http://schemas.microsoft.com/office/drawing/2014/main" id="{59904409-3BB0-874B-8326-63BF14ECCA09}"/>
              </a:ext>
            </a:extLst>
          </p:cNvPr>
          <p:cNvSpPr/>
          <p:nvPr/>
        </p:nvSpPr>
        <p:spPr>
          <a:xfrm rot="10800000">
            <a:off x="534496" y="6717399"/>
            <a:ext cx="9900686" cy="11622852"/>
          </a:xfrm>
          <a:prstGeom prst="round2SameRect">
            <a:avLst>
              <a:gd name="adj1" fmla="val 10070"/>
              <a:gd name="adj2" fmla="val 0"/>
            </a:avLst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4564BB-2698-B345-A1D1-02BB8E73F381}"/>
              </a:ext>
            </a:extLst>
          </p:cNvPr>
          <p:cNvSpPr txBox="1"/>
          <p:nvPr/>
        </p:nvSpPr>
        <p:spPr>
          <a:xfrm>
            <a:off x="8130355" y="347513"/>
            <a:ext cx="27630490" cy="43396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venir Heavy" panose="02000503020000020003" pitchFamily="2" charset="0"/>
                <a:cs typeface="Arial" panose="020B0604020202020204" pitchFamily="34" charset="0"/>
              </a:rPr>
              <a:t>Constructing, Testing, and Evaluating PPG and Microphone Based Methods for Nasal Cycle Detection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Avenir Heavy" panose="02000503020000020003" pitchFamily="2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Kabir Jolly</a:t>
            </a:r>
            <a:r>
              <a:rPr lang="en-US" sz="5400" baseline="30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1</a:t>
            </a:r>
            <a:r>
              <a:rPr lang="en-US" sz="54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, Cameron Hagey</a:t>
            </a:r>
            <a:r>
              <a:rPr lang="en-US" sz="5400" baseline="30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2</a:t>
            </a:r>
            <a:r>
              <a:rPr lang="en-US" sz="54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, Dr. </a:t>
            </a:r>
            <a:r>
              <a:rPr lang="en-US" sz="5400" dirty="0" err="1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Pardis</a:t>
            </a:r>
            <a:r>
              <a:rPr lang="en-US" sz="54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 Miri</a:t>
            </a:r>
            <a:r>
              <a:rPr lang="en-US" sz="5400" baseline="30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1</a:t>
            </a:r>
            <a:endParaRPr lang="en-US" sz="5400" dirty="0">
              <a:solidFill>
                <a:schemeClr val="bg1"/>
              </a:solidFill>
              <a:latin typeface="Avenir" panose="02000503020000020003" pitchFamily="2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Stanford University</a:t>
            </a:r>
            <a:r>
              <a:rPr lang="en-US" sz="5400" baseline="30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1</a:t>
            </a:r>
            <a:r>
              <a:rPr lang="en-US" sz="54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, Loyola Marymount University</a:t>
            </a:r>
            <a:r>
              <a:rPr lang="en-US" sz="5400" baseline="30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2</a:t>
            </a:r>
            <a:endParaRPr lang="en-US" sz="5400" dirty="0">
              <a:solidFill>
                <a:schemeClr val="bg1"/>
              </a:solidFill>
              <a:latin typeface="Avenir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B1EC0CB-18E6-3F42-B751-B1CC4F74E4FA}"/>
              </a:ext>
            </a:extLst>
          </p:cNvPr>
          <p:cNvSpPr/>
          <p:nvPr/>
        </p:nvSpPr>
        <p:spPr>
          <a:xfrm flipV="1">
            <a:off x="11861239" y="7654127"/>
            <a:ext cx="20116800" cy="10698478"/>
          </a:xfrm>
          <a:prstGeom prst="roundRect">
            <a:avLst>
              <a:gd name="adj" fmla="val 7544"/>
            </a:avLst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9C3ED-40B2-084D-BD06-8486D89C442D}"/>
              </a:ext>
            </a:extLst>
          </p:cNvPr>
          <p:cNvSpPr/>
          <p:nvPr/>
        </p:nvSpPr>
        <p:spPr>
          <a:xfrm>
            <a:off x="11861248" y="5567294"/>
            <a:ext cx="20116800" cy="9144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Athelas" panose="02000503000000020003" pitchFamily="2" charset="77"/>
                <a:cs typeface="Arial" panose="020B0604020202020204" pitchFamily="34" charset="0"/>
              </a:rPr>
              <a:t>METHODOLOGY AND RESULTS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F3A6B8-9C27-3842-9DEE-F1F4E456F471}"/>
              </a:ext>
            </a:extLst>
          </p:cNvPr>
          <p:cNvSpPr/>
          <p:nvPr/>
        </p:nvSpPr>
        <p:spPr>
          <a:xfrm>
            <a:off x="11861243" y="6499527"/>
            <a:ext cx="20116800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Phase I: Turbinate Enlargement Detection with PPG Sensors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0AA762-0F62-DE4C-9A71-B0EDAE5E5B99}"/>
              </a:ext>
            </a:extLst>
          </p:cNvPr>
          <p:cNvSpPr/>
          <p:nvPr/>
        </p:nvSpPr>
        <p:spPr>
          <a:xfrm>
            <a:off x="516731" y="5567294"/>
            <a:ext cx="9900687" cy="9144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98" name="Round Same Side Corner Rectangle 97">
            <a:extLst>
              <a:ext uri="{FF2B5EF4-FFF2-40B4-BE49-F238E27FC236}">
                <a16:creationId xmlns:a16="http://schemas.microsoft.com/office/drawing/2014/main" id="{66398154-419F-B640-B3CF-3742DBCD3508}"/>
              </a:ext>
            </a:extLst>
          </p:cNvPr>
          <p:cNvSpPr/>
          <p:nvPr/>
        </p:nvSpPr>
        <p:spPr>
          <a:xfrm rot="10800000">
            <a:off x="33473781" y="6703317"/>
            <a:ext cx="9900686" cy="12917598"/>
          </a:xfrm>
          <a:prstGeom prst="round2SameRect">
            <a:avLst>
              <a:gd name="adj1" fmla="val 11023"/>
              <a:gd name="adj2" fmla="val 0"/>
            </a:avLst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06104F1-5FA6-9549-9FD0-41BC3F08954F}"/>
              </a:ext>
            </a:extLst>
          </p:cNvPr>
          <p:cNvSpPr/>
          <p:nvPr/>
        </p:nvSpPr>
        <p:spPr>
          <a:xfrm>
            <a:off x="33467895" y="5567294"/>
            <a:ext cx="9900687" cy="9144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EEBF274-9527-134F-ACE1-3F38066A0FA3}"/>
              </a:ext>
            </a:extLst>
          </p:cNvPr>
          <p:cNvSpPr txBox="1"/>
          <p:nvPr/>
        </p:nvSpPr>
        <p:spPr>
          <a:xfrm>
            <a:off x="33638998" y="6919892"/>
            <a:ext cx="9668799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We conducted experimentation by blocking a nostril or laying sideways, thus forcing one nostril to dominate breathing over the other. Trials from both PPG-based prototypes were </a:t>
            </a:r>
            <a:r>
              <a:rPr lang="en-US" sz="2800" b="1" dirty="0">
                <a:latin typeface="Avenir Heavy" panose="02000503020000020003" pitchFamily="2" charset="0"/>
              </a:rPr>
              <a:t>inconclusive</a:t>
            </a:r>
            <a:r>
              <a:rPr lang="en-US" sz="2800" dirty="0">
                <a:latin typeface="Avenir Book" panose="02000503020000020003" pitchFamily="2" charset="0"/>
              </a:rPr>
              <a:t>.</a:t>
            </a:r>
          </a:p>
          <a:p>
            <a:endParaRPr lang="en-US" sz="1400" dirty="0">
              <a:latin typeface="Avenir Book" panose="02000503020000020003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Heavy" panose="02000503020000020003" pitchFamily="2" charset="0"/>
              </a:rPr>
              <a:t>No replicable or statistically significant relationship </a:t>
            </a:r>
            <a:r>
              <a:rPr lang="en-US" sz="2800" dirty="0">
                <a:latin typeface="Avenir Book" panose="02000503020000020003" pitchFamily="2" charset="0"/>
              </a:rPr>
              <a:t>between PPG readings and nostril airflow</a:t>
            </a:r>
          </a:p>
          <a:p>
            <a:pPr lvl="1"/>
            <a:endParaRPr lang="en-US" sz="1400" dirty="0">
              <a:latin typeface="Avenir Book" panose="02000503020000020003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Laying on one side to force blood flow </a:t>
            </a:r>
            <a:r>
              <a:rPr lang="en-US" sz="2800" b="1" dirty="0">
                <a:latin typeface="Avenir Heavy" panose="02000503020000020003" pitchFamily="2" charset="0"/>
              </a:rPr>
              <a:t>did not result in a shift</a:t>
            </a:r>
            <a:r>
              <a:rPr lang="en-US" sz="2800" dirty="0">
                <a:latin typeface="Avenir Book" panose="02000503020000020003" pitchFamily="2" charset="0"/>
              </a:rPr>
              <a:t> between the amplitudes in the readings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400" dirty="0">
              <a:latin typeface="Avenir Book" panose="02000503020000020003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Readings were heavily impacted by </a:t>
            </a:r>
            <a:r>
              <a:rPr lang="en-US" sz="2800" b="1" dirty="0">
                <a:latin typeface="Avenir Heavy" panose="02000503020000020003" pitchFamily="2" charset="0"/>
              </a:rPr>
              <a:t>sensor placement and pressure</a:t>
            </a:r>
            <a:r>
              <a:rPr lang="en-US" sz="2800" dirty="0">
                <a:latin typeface="Avenir Book" panose="02000503020000020003" pitchFamily="2" charset="0"/>
              </a:rPr>
              <a:t> against the artery</a:t>
            </a:r>
          </a:p>
          <a:p>
            <a:pPr lvl="1"/>
            <a:endParaRPr lang="en-US" sz="1600" dirty="0">
              <a:latin typeface="Avenir Book" panose="02000503020000020003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Turbinate enlargement is one of many factors contributing to the nasal cycle, and the greater palatine artery is only connected to one of three nasal turbinates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sz="2800" dirty="0">
                <a:latin typeface="Avenir Book" panose="02000503020000020003" pitchFamily="2" charset="0"/>
              </a:rPr>
              <a:t>Preliminary testing with the microphone readings showed more promise.</a:t>
            </a:r>
          </a:p>
          <a:p>
            <a:endParaRPr lang="en-US" sz="1400" dirty="0">
              <a:latin typeface="Avenir Book" panose="02000503020000020003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Testing apparatus resulted in </a:t>
            </a:r>
            <a:r>
              <a:rPr lang="en-US" sz="2800" b="1" dirty="0">
                <a:latin typeface="Avenir Heavy" panose="02000503020000020003" pitchFamily="2" charset="0"/>
              </a:rPr>
              <a:t>replicable measurements</a:t>
            </a:r>
            <a:r>
              <a:rPr lang="en-US" sz="2800" dirty="0">
                <a:latin typeface="Avenir Book" panose="02000503020000020003" pitchFamily="2" charset="0"/>
              </a:rPr>
              <a:t> across trials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184D042-63F3-0C45-97A5-501C837A6DFA}"/>
              </a:ext>
            </a:extLst>
          </p:cNvPr>
          <p:cNvSpPr/>
          <p:nvPr/>
        </p:nvSpPr>
        <p:spPr>
          <a:xfrm>
            <a:off x="33467894" y="19938962"/>
            <a:ext cx="9900687" cy="9144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104" name="Round Same Side Corner Rectangle 103">
            <a:extLst>
              <a:ext uri="{FF2B5EF4-FFF2-40B4-BE49-F238E27FC236}">
                <a16:creationId xmlns:a16="http://schemas.microsoft.com/office/drawing/2014/main" id="{E5C49F30-94B3-8E4F-AC0B-22298228B08A}"/>
              </a:ext>
            </a:extLst>
          </p:cNvPr>
          <p:cNvSpPr/>
          <p:nvPr/>
        </p:nvSpPr>
        <p:spPr>
          <a:xfrm rot="10800000">
            <a:off x="33467897" y="21102894"/>
            <a:ext cx="9900686" cy="11500192"/>
          </a:xfrm>
          <a:prstGeom prst="round2SameRect">
            <a:avLst/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86CA550-5DB6-CA4C-B7BA-578E605DAF64}"/>
              </a:ext>
            </a:extLst>
          </p:cNvPr>
          <p:cNvSpPr/>
          <p:nvPr/>
        </p:nvSpPr>
        <p:spPr>
          <a:xfrm>
            <a:off x="33713938" y="21500501"/>
            <a:ext cx="9601114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The retainer showed a </a:t>
            </a:r>
            <a:r>
              <a:rPr lang="en-US" sz="2800" b="1" dirty="0">
                <a:latin typeface="Avenir Heavy" panose="02000503020000020003" pitchFamily="2" charset="0"/>
              </a:rPr>
              <a:t>higher amplitude from the right sensor in every trial</a:t>
            </a:r>
            <a:r>
              <a:rPr lang="en-US" sz="2800" dirty="0">
                <a:latin typeface="Avenir Book" panose="02000503020000020003" pitchFamily="2" charset="0"/>
              </a:rPr>
              <a:t>. This is due to sensor placement (aligning a flat sensor to the curved palate) or sensor error.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We developed a </a:t>
            </a:r>
            <a:r>
              <a:rPr lang="en-US" sz="2800" b="1" dirty="0">
                <a:latin typeface="Avenir Heavy" panose="02000503020000020003" pitchFamily="2" charset="0"/>
              </a:rPr>
              <a:t>flexible PPG sensor</a:t>
            </a:r>
            <a:r>
              <a:rPr lang="en-US" sz="2800" dirty="0">
                <a:latin typeface="Avenir Book" panose="02000503020000020003" pitchFamily="2" charset="0"/>
              </a:rPr>
              <a:t> to place on the retainer and are awaiting its arrival for testing</a:t>
            </a:r>
          </a:p>
          <a:p>
            <a:pPr lvl="1"/>
            <a:endParaRPr lang="en-US" sz="1600" dirty="0">
              <a:latin typeface="Avenir Book" panose="02000503020000020003" pitchFamily="2" charset="0"/>
            </a:endParaRPr>
          </a:p>
          <a:p>
            <a:r>
              <a:rPr lang="en-US" sz="2800" dirty="0">
                <a:latin typeface="Avenir Book" panose="02000503020000020003" pitchFamily="2" charset="0"/>
              </a:rPr>
              <a:t>For the microphone readings, the loudness values are difficult to interpret as a standalone metric, and further measures can be taken to clean the data. We can: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Compare the </a:t>
            </a:r>
            <a:r>
              <a:rPr lang="en-US" sz="2800" b="1" dirty="0">
                <a:latin typeface="Avenir Heavy" panose="02000503020000020003" pitchFamily="2" charset="0"/>
              </a:rPr>
              <a:t>energy</a:t>
            </a:r>
            <a:r>
              <a:rPr lang="en-US" sz="2800" dirty="0">
                <a:latin typeface="Avenir Book" panose="02000503020000020003" pitchFamily="2" charset="0"/>
              </a:rPr>
              <a:t> in each audio signal</a:t>
            </a:r>
          </a:p>
          <a:p>
            <a:pPr lvl="1"/>
            <a:endParaRPr lang="en-US" sz="1600" dirty="0">
              <a:latin typeface="Avenir Book" panose="02000503020000020003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Utilize a </a:t>
            </a:r>
            <a:r>
              <a:rPr lang="en-US" sz="2800" b="1" dirty="0">
                <a:latin typeface="Avenir Heavy" panose="02000503020000020003" pitchFamily="2" charset="0"/>
              </a:rPr>
              <a:t>baseline frequency </a:t>
            </a:r>
            <a:r>
              <a:rPr lang="en-US" sz="2800" dirty="0">
                <a:latin typeface="Avenir Book" panose="02000503020000020003" pitchFamily="2" charset="0"/>
              </a:rPr>
              <a:t>(e.g. a 1 kHz tone) to establish a relative scale such that LUFS and dB values can be more accurately compared</a:t>
            </a:r>
          </a:p>
          <a:p>
            <a:pPr lvl="1"/>
            <a:endParaRPr lang="en-US" sz="1600" dirty="0">
              <a:latin typeface="Avenir Book" panose="02000503020000020003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Record </a:t>
            </a:r>
            <a:r>
              <a:rPr lang="en-US" sz="2800" b="1" dirty="0">
                <a:latin typeface="Avenir Heavy" panose="02000503020000020003" pitchFamily="2" charset="0"/>
              </a:rPr>
              <a:t>ambient noise </a:t>
            </a:r>
            <a:r>
              <a:rPr lang="en-US" sz="2800" dirty="0">
                <a:latin typeface="Avenir Book" panose="02000503020000020003" pitchFamily="2" charset="0"/>
              </a:rPr>
              <a:t>in the room and </a:t>
            </a:r>
            <a:r>
              <a:rPr lang="en-US" sz="2800" b="1" dirty="0">
                <a:latin typeface="Avenir Heavy" panose="02000503020000020003" pitchFamily="2" charset="0"/>
              </a:rPr>
              <a:t>filter it out</a:t>
            </a:r>
          </a:p>
          <a:p>
            <a:pPr lvl="1"/>
            <a:endParaRPr lang="en-US" sz="1600" dirty="0">
              <a:latin typeface="Avenir Book" panose="02000503020000020003" pitchFamily="2" charset="0"/>
            </a:endParaRPr>
          </a:p>
          <a:p>
            <a:r>
              <a:rPr lang="en-US" sz="2800" dirty="0">
                <a:latin typeface="Avenir Book" panose="02000503020000020003" pitchFamily="2" charset="0"/>
              </a:rPr>
              <a:t>Further exploration: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Compare results with a </a:t>
            </a:r>
            <a:r>
              <a:rPr lang="en-US" sz="2800" b="1" dirty="0">
                <a:latin typeface="Avenir Heavy" panose="02000503020000020003" pitchFamily="2" charset="0"/>
              </a:rPr>
              <a:t>rhinomanometer</a:t>
            </a:r>
            <a:r>
              <a:rPr lang="en-US" sz="2800" dirty="0">
                <a:latin typeface="Avenir Book" panose="02000503020000020003" pitchFamily="2" charset="0"/>
              </a:rPr>
              <a:t> which is the academic convention for nasal cycle detection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A464878-D913-C243-BBC8-45D236FA4405}"/>
              </a:ext>
            </a:extLst>
          </p:cNvPr>
          <p:cNvSpPr/>
          <p:nvPr/>
        </p:nvSpPr>
        <p:spPr>
          <a:xfrm>
            <a:off x="11855695" y="18706515"/>
            <a:ext cx="20116800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Phase II: Nostril Dominance Detection with Microphone</a:t>
            </a:r>
          </a:p>
        </p:txBody>
      </p:sp>
      <p:pic>
        <p:nvPicPr>
          <p:cNvPr id="1030" name="Picture 6" descr="What You Don&amp;#39;t Know About the Stanford Seal | STANFORD magazine">
            <a:extLst>
              <a:ext uri="{FF2B5EF4-FFF2-40B4-BE49-F238E27FC236}">
                <a16:creationId xmlns:a16="http://schemas.microsoft.com/office/drawing/2014/main" id="{9C71A10E-5C9D-3F49-943D-F7F69C279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8239" r="27521" b="7218"/>
          <a:stretch/>
        </p:blipFill>
        <p:spPr bwMode="auto">
          <a:xfrm>
            <a:off x="-1" y="8149"/>
            <a:ext cx="5161655" cy="515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3C629410-ED67-DF46-B6E4-5678D5BC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81" t="18797" r="16986" b="35402"/>
          <a:stretch/>
        </p:blipFill>
        <p:spPr>
          <a:xfrm>
            <a:off x="38880412" y="404165"/>
            <a:ext cx="4359700" cy="4357623"/>
          </a:xfrm>
          <a:prstGeom prst="roundRect">
            <a:avLst>
              <a:gd name="adj" fmla="val 6179"/>
            </a:avLst>
          </a:prstGeom>
        </p:spPr>
      </p:pic>
      <p:sp>
        <p:nvSpPr>
          <p:cNvPr id="102" name="Round Same Side Corner Rectangle 101">
            <a:extLst>
              <a:ext uri="{FF2B5EF4-FFF2-40B4-BE49-F238E27FC236}">
                <a16:creationId xmlns:a16="http://schemas.microsoft.com/office/drawing/2014/main" id="{45A4C442-208D-5E46-8375-15C402614405}"/>
              </a:ext>
            </a:extLst>
          </p:cNvPr>
          <p:cNvSpPr/>
          <p:nvPr/>
        </p:nvSpPr>
        <p:spPr>
          <a:xfrm rot="10800000">
            <a:off x="459270" y="19865568"/>
            <a:ext cx="9900686" cy="12711392"/>
          </a:xfrm>
          <a:prstGeom prst="round2SameRect">
            <a:avLst>
              <a:gd name="adj1" fmla="val 10070"/>
              <a:gd name="adj2" fmla="val 0"/>
            </a:avLst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BECD2A5-7EEC-4046-9F31-688DA2E4754C}"/>
              </a:ext>
            </a:extLst>
          </p:cNvPr>
          <p:cNvSpPr/>
          <p:nvPr/>
        </p:nvSpPr>
        <p:spPr>
          <a:xfrm>
            <a:off x="459270" y="18706515"/>
            <a:ext cx="9900687" cy="9144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PROPOSED SOLUTION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3AF76A06-5B73-9042-BBC5-23AEB03AF293}"/>
              </a:ext>
            </a:extLst>
          </p:cNvPr>
          <p:cNvSpPr/>
          <p:nvPr/>
        </p:nvSpPr>
        <p:spPr>
          <a:xfrm flipV="1">
            <a:off x="11862539" y="19865568"/>
            <a:ext cx="20116800" cy="12737518"/>
          </a:xfrm>
          <a:prstGeom prst="roundRect">
            <a:avLst>
              <a:gd name="adj" fmla="val 7544"/>
            </a:avLst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7E0D0C-0B04-6F40-A926-68063993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824" y="11799378"/>
            <a:ext cx="5741659" cy="3648468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D55379B-6106-674F-BC7F-DEC35EB40425}"/>
              </a:ext>
            </a:extLst>
          </p:cNvPr>
          <p:cNvSpPr txBox="1"/>
          <p:nvPr/>
        </p:nvSpPr>
        <p:spPr>
          <a:xfrm>
            <a:off x="685120" y="16019746"/>
            <a:ext cx="97500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Studies show potential links between the nasal cycle and autonomic nervous system functioning, respiratory infection response, and mental/emotional disorders, motivating further research into nasal cycle detection methods.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386DCC3-B084-8F4A-8B0F-213566EE7625}"/>
              </a:ext>
            </a:extLst>
          </p:cNvPr>
          <p:cNvSpPr txBox="1"/>
          <p:nvPr/>
        </p:nvSpPr>
        <p:spPr>
          <a:xfrm>
            <a:off x="1739330" y="15394407"/>
            <a:ext cx="745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Avenir Book" panose="02000503020000020003" pitchFamily="2" charset="0"/>
              </a:rPr>
              <a:t>Classical nasal cycle. Flanagan and Eccles, 1997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0E0C2F8-6CD2-4B4D-856F-FD742990BF95}"/>
              </a:ext>
            </a:extLst>
          </p:cNvPr>
          <p:cNvSpPr txBox="1"/>
          <p:nvPr/>
        </p:nvSpPr>
        <p:spPr>
          <a:xfrm>
            <a:off x="592041" y="20148787"/>
            <a:ext cx="9750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Current methods are </a:t>
            </a:r>
            <a:r>
              <a:rPr lang="en-US" sz="2800" b="1" dirty="0">
                <a:latin typeface="Avenir Heavy" panose="02000503020000020003" pitchFamily="2" charset="0"/>
              </a:rPr>
              <a:t>invasive, expensive, or constrained </a:t>
            </a:r>
            <a:r>
              <a:rPr lang="en-US" sz="2800" dirty="0">
                <a:latin typeface="Avenir Book" panose="02000503020000020003" pitchFamily="2" charset="0"/>
              </a:rPr>
              <a:t>by the necessity to operate in a lab/clinical setting.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448D12D-ECF5-DF4C-A0DA-6CDD198E3159}"/>
              </a:ext>
            </a:extLst>
          </p:cNvPr>
          <p:cNvSpPr txBox="1"/>
          <p:nvPr/>
        </p:nvSpPr>
        <p:spPr>
          <a:xfrm>
            <a:off x="621062" y="25314005"/>
            <a:ext cx="975006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We aim to create a self-contained retainer that uses photoplethysmography (PPG) sensors to analyze blood flow in the greater palatine arteries, which supply blood to the inferior turbinates.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sz="2800" dirty="0">
                <a:latin typeface="Avenir Book" panose="02000503020000020003" pitchFamily="2" charset="0"/>
              </a:rPr>
              <a:t>Furthermore, we want to verify the existence of the nasal cycle with audio-based methods and determine alignment between our two approaches.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E59ED0-FD2F-1543-87F9-8534CE7DD8F3}"/>
              </a:ext>
            </a:extLst>
          </p:cNvPr>
          <p:cNvGrpSpPr/>
          <p:nvPr/>
        </p:nvGrpSpPr>
        <p:grpSpPr>
          <a:xfrm>
            <a:off x="733420" y="21261628"/>
            <a:ext cx="9497647" cy="3432992"/>
            <a:chOff x="733420" y="21967023"/>
            <a:chExt cx="9497647" cy="3432992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F9D3DD26-4D88-5D4B-9AF3-F715E60AC7DB}"/>
                </a:ext>
              </a:extLst>
            </p:cNvPr>
            <p:cNvSpPr/>
            <p:nvPr/>
          </p:nvSpPr>
          <p:spPr>
            <a:xfrm>
              <a:off x="733420" y="21967023"/>
              <a:ext cx="2617483" cy="795229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Nasal Endoscopy</a:t>
              </a:r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AE4CB72D-C98E-E74C-A6C4-7FB735A13925}"/>
                </a:ext>
              </a:extLst>
            </p:cNvPr>
            <p:cNvSpPr/>
            <p:nvPr/>
          </p:nvSpPr>
          <p:spPr>
            <a:xfrm>
              <a:off x="3471946" y="21971497"/>
              <a:ext cx="4048296" cy="795229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Rhinomanometry and Rhinoflowmetry</a:t>
              </a:r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037DAD6-5B5F-9443-B60B-0A0A18DE4D0D}"/>
                </a:ext>
              </a:extLst>
            </p:cNvPr>
            <p:cNvSpPr/>
            <p:nvPr/>
          </p:nvSpPr>
          <p:spPr>
            <a:xfrm>
              <a:off x="7641285" y="21973440"/>
              <a:ext cx="2589782" cy="795229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Peak Nasal Expiratory Flow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EE9BE2-5E9C-3545-86E9-DC763C4ED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420" y="22927221"/>
              <a:ext cx="2609636" cy="2472794"/>
            </a:xfrm>
            <a:prstGeom prst="rect">
              <a:avLst/>
            </a:prstGeom>
          </p:spPr>
        </p:pic>
        <p:pic>
          <p:nvPicPr>
            <p:cNvPr id="1038" name="Picture 14" descr="Naris compbines rhinomanometry and rhinometry">
              <a:extLst>
                <a:ext uri="{FF2B5EF4-FFF2-40B4-BE49-F238E27FC236}">
                  <a16:creationId xmlns:a16="http://schemas.microsoft.com/office/drawing/2014/main" id="{01B5BD13-CA87-4242-9E36-8F9D7826D0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" r="7284" b="16403"/>
            <a:stretch/>
          </p:blipFill>
          <p:spPr bwMode="auto">
            <a:xfrm>
              <a:off x="3477142" y="22927220"/>
              <a:ext cx="4015394" cy="2472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Peak Nasal Inspiratory Flow (PNIF) Meter | GM Instruments">
              <a:extLst>
                <a:ext uri="{FF2B5EF4-FFF2-40B4-BE49-F238E27FC236}">
                  <a16:creationId xmlns:a16="http://schemas.microsoft.com/office/drawing/2014/main" id="{B1F27F46-EFDA-6F42-9D3F-0B4BA250F2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" r="5911"/>
            <a:stretch/>
          </p:blipFill>
          <p:spPr bwMode="auto">
            <a:xfrm>
              <a:off x="7663639" y="22927220"/>
              <a:ext cx="2478042" cy="2472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A25C3A35-37E3-014A-BC8A-FB742A400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053" y="8079429"/>
            <a:ext cx="3144547" cy="29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A181711A-1B01-E940-BE27-7591EA753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478" y="8071284"/>
            <a:ext cx="3144547" cy="30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8F3B4C-CB05-EE46-8F6B-51357CE7F946}"/>
              </a:ext>
            </a:extLst>
          </p:cNvPr>
          <p:cNvSpPr/>
          <p:nvPr/>
        </p:nvSpPr>
        <p:spPr>
          <a:xfrm>
            <a:off x="592041" y="28778902"/>
            <a:ext cx="539074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Our goals are to create prototypes that are: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Heavy" panose="02000503020000020003" pitchFamily="2" charset="0"/>
              </a:rPr>
              <a:t>Portable/practical </a:t>
            </a:r>
            <a:r>
              <a:rPr lang="en-US" sz="2800" dirty="0">
                <a:latin typeface="Avenir Book" panose="02000503020000020003" pitchFamily="2" charset="0"/>
              </a:rPr>
              <a:t>for long-term data collection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Heavy" panose="02000503020000020003" pitchFamily="2" charset="0"/>
              </a:rPr>
              <a:t>Cost effective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Heavy" panose="02000503020000020003" pitchFamily="2" charset="0"/>
              </a:rPr>
              <a:t>Comfortable and non-invasive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8CD5496D-4B09-FB49-AA72-B26F389BC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3"/>
          <a:stretch/>
        </p:blipFill>
        <p:spPr bwMode="auto">
          <a:xfrm>
            <a:off x="5978245" y="28747566"/>
            <a:ext cx="4083131" cy="293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8DFE563E-C739-2A46-8082-679F160C6230}"/>
              </a:ext>
            </a:extLst>
          </p:cNvPr>
          <p:cNvSpPr txBox="1"/>
          <p:nvPr/>
        </p:nvSpPr>
        <p:spPr>
          <a:xfrm>
            <a:off x="4159204" y="24686134"/>
            <a:ext cx="250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Avenir Book" panose="02000503020000020003" pitchFamily="2" charset="0"/>
              </a:rPr>
              <a:t>GM Instruments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3E7C07-02D3-884A-8102-1B777EB17E25}"/>
              </a:ext>
            </a:extLst>
          </p:cNvPr>
          <p:cNvSpPr txBox="1"/>
          <p:nvPr/>
        </p:nvSpPr>
        <p:spPr>
          <a:xfrm>
            <a:off x="7685767" y="24686134"/>
            <a:ext cx="250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Avenir Book" panose="02000503020000020003" pitchFamily="2" charset="0"/>
              </a:rPr>
              <a:t>GM Instruments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A2E5773-7C46-534C-AF2A-D0D6E4C563A1}"/>
              </a:ext>
            </a:extLst>
          </p:cNvPr>
          <p:cNvSpPr txBox="1"/>
          <p:nvPr/>
        </p:nvSpPr>
        <p:spPr>
          <a:xfrm>
            <a:off x="576148" y="24701296"/>
            <a:ext cx="292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latin typeface="Avenir Book" panose="02000503020000020003" pitchFamily="2" charset="0"/>
              </a:rPr>
              <a:t>Pownell</a:t>
            </a:r>
            <a:r>
              <a:rPr lang="en-US" sz="2400" i="1" dirty="0">
                <a:latin typeface="Avenir Book" panose="02000503020000020003" pitchFamily="2" charset="0"/>
              </a:rPr>
              <a:t> et al. 1997</a:t>
            </a: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B8BD924B-2044-B847-99DB-A8D1B7866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" r="2409" b="5709"/>
          <a:stretch/>
        </p:blipFill>
        <p:spPr bwMode="auto">
          <a:xfrm>
            <a:off x="20488337" y="12396686"/>
            <a:ext cx="7750596" cy="47644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333F02FE-621B-0649-A9C0-141F5E406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" r="2975" b="6273"/>
          <a:stretch/>
        </p:blipFill>
        <p:spPr bwMode="auto">
          <a:xfrm>
            <a:off x="12519905" y="12396686"/>
            <a:ext cx="7749295" cy="47644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04AC255-08E6-F24A-94EE-49A308D1A9F4}"/>
              </a:ext>
            </a:extLst>
          </p:cNvPr>
          <p:cNvSpPr/>
          <p:nvPr/>
        </p:nvSpPr>
        <p:spPr>
          <a:xfrm>
            <a:off x="7244021" y="30144269"/>
            <a:ext cx="552441" cy="5046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BD81D5-46FA-EA4E-911D-7BD5B02863B6}"/>
              </a:ext>
            </a:extLst>
          </p:cNvPr>
          <p:cNvSpPr/>
          <p:nvPr/>
        </p:nvSpPr>
        <p:spPr>
          <a:xfrm>
            <a:off x="8100257" y="30144269"/>
            <a:ext cx="552441" cy="5046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25294F-F367-2043-B8F5-2274C8AFC863}"/>
              </a:ext>
            </a:extLst>
          </p:cNvPr>
          <p:cNvSpPr txBox="1"/>
          <p:nvPr/>
        </p:nvSpPr>
        <p:spPr>
          <a:xfrm>
            <a:off x="6109829" y="31695067"/>
            <a:ext cx="3841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Avenir Book" panose="02000503020000020003" pitchFamily="2" charset="0"/>
              </a:rPr>
              <a:t>Sensor placement on palatine arteries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81A373-8562-B044-A685-76D2D7F1F790}"/>
              </a:ext>
            </a:extLst>
          </p:cNvPr>
          <p:cNvCxnSpPr>
            <a:stCxn id="22" idx="4"/>
            <a:endCxn id="148" idx="0"/>
          </p:cNvCxnSpPr>
          <p:nvPr/>
        </p:nvCxnSpPr>
        <p:spPr>
          <a:xfrm>
            <a:off x="7520242" y="30648892"/>
            <a:ext cx="510533" cy="1046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4016D0-0C69-864B-A612-85AB61AE6508}"/>
              </a:ext>
            </a:extLst>
          </p:cNvPr>
          <p:cNvCxnSpPr>
            <a:stCxn id="147" idx="4"/>
            <a:endCxn id="148" idx="0"/>
          </p:cNvCxnSpPr>
          <p:nvPr/>
        </p:nvCxnSpPr>
        <p:spPr>
          <a:xfrm flipH="1">
            <a:off x="8030775" y="30648892"/>
            <a:ext cx="345703" cy="10461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7AB4F65-4E6E-944C-9EC1-A3C4E46019BA}"/>
              </a:ext>
            </a:extLst>
          </p:cNvPr>
          <p:cNvSpPr txBox="1"/>
          <p:nvPr/>
        </p:nvSpPr>
        <p:spPr>
          <a:xfrm>
            <a:off x="12519905" y="8079429"/>
            <a:ext cx="1059101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Placed two PPG sensors on the prototype base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Tested with dental wax and retainer designs</a:t>
            </a:r>
          </a:p>
          <a:p>
            <a:pPr lvl="1"/>
            <a:endParaRPr lang="en-US" sz="16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Aligned sensors slightly in front of the first molar on either side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Lateral positioning matched branching of the greater palatine artery</a:t>
            </a:r>
          </a:p>
          <a:p>
            <a:pPr lvl="1"/>
            <a:endParaRPr lang="en-US" sz="16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Fastened sensors using waterproof tape for safety purposes</a:t>
            </a:r>
          </a:p>
          <a:p>
            <a:endParaRPr lang="en-US" sz="16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Connected sensors to an Arduino-compatible microcontroller</a:t>
            </a: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D560301D-6548-7F41-A985-F58E19F72CA6}"/>
              </a:ext>
            </a:extLst>
          </p:cNvPr>
          <p:cNvSpPr/>
          <p:nvPr/>
        </p:nvSpPr>
        <p:spPr>
          <a:xfrm>
            <a:off x="28076818" y="11224253"/>
            <a:ext cx="2881016" cy="555641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thelas" panose="02000503000000020003" pitchFamily="2" charset="77"/>
              </a:rPr>
              <a:t>Retainer Prototype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32F97C8F-D765-4B42-BBA7-85AA4E0F35C4}"/>
              </a:ext>
            </a:extLst>
          </p:cNvPr>
          <p:cNvSpPr/>
          <p:nvPr/>
        </p:nvSpPr>
        <p:spPr>
          <a:xfrm>
            <a:off x="24219243" y="11224253"/>
            <a:ext cx="2881016" cy="555641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thelas" panose="02000503000000020003" pitchFamily="2" charset="77"/>
              </a:rPr>
              <a:t>Wax Prototype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1C10E417-3C03-6641-B5B5-47CAB41A7FEB}"/>
              </a:ext>
            </a:extLst>
          </p:cNvPr>
          <p:cNvSpPr/>
          <p:nvPr/>
        </p:nvSpPr>
        <p:spPr>
          <a:xfrm>
            <a:off x="28949089" y="12391455"/>
            <a:ext cx="2408582" cy="973770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thelas" panose="02000503000000020003" pitchFamily="2" charset="77"/>
              </a:rPr>
              <a:t>Greater signal amplitude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96FBC304-EC59-B340-91AE-21C173747737}"/>
              </a:ext>
            </a:extLst>
          </p:cNvPr>
          <p:cNvSpPr/>
          <p:nvPr/>
        </p:nvSpPr>
        <p:spPr>
          <a:xfrm>
            <a:off x="28949089" y="13654939"/>
            <a:ext cx="2408582" cy="973770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thelas" panose="02000503000000020003" pitchFamily="2" charset="77"/>
              </a:rPr>
              <a:t>More blood flow</a:t>
            </a: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AD0CCE88-71DF-814D-825D-F7A92DD77DA5}"/>
              </a:ext>
            </a:extLst>
          </p:cNvPr>
          <p:cNvSpPr/>
          <p:nvPr/>
        </p:nvSpPr>
        <p:spPr>
          <a:xfrm>
            <a:off x="28949089" y="14918423"/>
            <a:ext cx="2408582" cy="973770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thelas" panose="02000503000000020003" pitchFamily="2" charset="77"/>
              </a:rPr>
              <a:t>Turbinate enlargement</a:t>
            </a: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5DE2A2F0-9D68-7344-9C86-2DA2B6D4C9CB}"/>
              </a:ext>
            </a:extLst>
          </p:cNvPr>
          <p:cNvSpPr/>
          <p:nvPr/>
        </p:nvSpPr>
        <p:spPr>
          <a:xfrm>
            <a:off x="28949089" y="16181908"/>
            <a:ext cx="2408582" cy="973770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thelas" panose="02000503000000020003" pitchFamily="2" charset="77"/>
              </a:rPr>
              <a:t>Less nostril airflow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117DCC-DD9D-D54C-9CFF-BD5C3EEEDD7D}"/>
              </a:ext>
            </a:extLst>
          </p:cNvPr>
          <p:cNvSpPr txBox="1"/>
          <p:nvPr/>
        </p:nvSpPr>
        <p:spPr>
          <a:xfrm>
            <a:off x="13066407" y="17293931"/>
            <a:ext cx="6656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Greater amplitude signal from right (red) sensor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Left nostril dominance?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B618454-AB3E-5343-BE0F-C36243FA9E2F}"/>
              </a:ext>
            </a:extLst>
          </p:cNvPr>
          <p:cNvSpPr txBox="1"/>
          <p:nvPr/>
        </p:nvSpPr>
        <p:spPr>
          <a:xfrm>
            <a:off x="21035490" y="17293747"/>
            <a:ext cx="6656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Greater amplitude signal from left (blue) sensor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Right nostril dominance?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C224F2-42E5-5644-94AF-5B2AABF77FE0}"/>
              </a:ext>
            </a:extLst>
          </p:cNvPr>
          <p:cNvCxnSpPr>
            <a:stCxn id="165" idx="2"/>
            <a:endCxn id="166" idx="0"/>
          </p:cNvCxnSpPr>
          <p:nvPr/>
        </p:nvCxnSpPr>
        <p:spPr>
          <a:xfrm>
            <a:off x="30153380" y="13365225"/>
            <a:ext cx="0" cy="289714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ACB4EA0-76B7-C34B-A07D-DCA06CAC23C0}"/>
              </a:ext>
            </a:extLst>
          </p:cNvPr>
          <p:cNvCxnSpPr/>
          <p:nvPr/>
        </p:nvCxnSpPr>
        <p:spPr>
          <a:xfrm>
            <a:off x="30176384" y="14628709"/>
            <a:ext cx="0" cy="289714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3771D0F-5203-2F43-ABE6-0CAB31AE7CB0}"/>
              </a:ext>
            </a:extLst>
          </p:cNvPr>
          <p:cNvCxnSpPr/>
          <p:nvPr/>
        </p:nvCxnSpPr>
        <p:spPr>
          <a:xfrm>
            <a:off x="30181458" y="15892194"/>
            <a:ext cx="0" cy="289714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757D7E-5E3F-1942-ACAE-6F03046F0785}"/>
              </a:ext>
            </a:extLst>
          </p:cNvPr>
          <p:cNvGrpSpPr/>
          <p:nvPr/>
        </p:nvGrpSpPr>
        <p:grpSpPr>
          <a:xfrm>
            <a:off x="20321368" y="20148787"/>
            <a:ext cx="11254038" cy="12331973"/>
            <a:chOff x="12236200" y="20148787"/>
            <a:chExt cx="11254038" cy="12331973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8FBF3673-8E76-CD44-A9F9-AE7C6E4CB5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93"/>
            <a:stretch/>
          </p:blipFill>
          <p:spPr bwMode="auto">
            <a:xfrm>
              <a:off x="12236200" y="20920986"/>
              <a:ext cx="5440188" cy="308863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A2AD5945-6912-DE48-9890-0DE61DD437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1" t="5209" r="1607" b="-818"/>
            <a:stretch/>
          </p:blipFill>
          <p:spPr bwMode="auto">
            <a:xfrm>
              <a:off x="18050050" y="20920986"/>
              <a:ext cx="5440188" cy="3090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>
              <a:extLst>
                <a:ext uri="{FF2B5EF4-FFF2-40B4-BE49-F238E27FC236}">
                  <a16:creationId xmlns:a16="http://schemas.microsoft.com/office/drawing/2014/main" id="{69FF5345-306A-3E4D-B3B2-FB4F0EE980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6" r="2126"/>
            <a:stretch/>
          </p:blipFill>
          <p:spPr bwMode="auto">
            <a:xfrm>
              <a:off x="12263440" y="24819106"/>
              <a:ext cx="5440188" cy="3090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>
              <a:extLst>
                <a:ext uri="{FF2B5EF4-FFF2-40B4-BE49-F238E27FC236}">
                  <a16:creationId xmlns:a16="http://schemas.microsoft.com/office/drawing/2014/main" id="{FA14F7C0-B752-DD4A-9BD1-1913FC5953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32" r="247"/>
            <a:stretch/>
          </p:blipFill>
          <p:spPr bwMode="auto">
            <a:xfrm>
              <a:off x="18050049" y="24819106"/>
              <a:ext cx="5440188" cy="3090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6DD3BC32-3D23-344A-8E98-7E77C4CF00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" t="4560" r="1591"/>
            <a:stretch/>
          </p:blipFill>
          <p:spPr bwMode="auto">
            <a:xfrm>
              <a:off x="12263440" y="28711096"/>
              <a:ext cx="5440188" cy="3090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>
              <a:extLst>
                <a:ext uri="{FF2B5EF4-FFF2-40B4-BE49-F238E27FC236}">
                  <a16:creationId xmlns:a16="http://schemas.microsoft.com/office/drawing/2014/main" id="{8552E85A-FCDE-3844-953C-4AB3694587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4"/>
            <a:stretch/>
          </p:blipFill>
          <p:spPr bwMode="auto">
            <a:xfrm>
              <a:off x="18050049" y="28711096"/>
              <a:ext cx="5440188" cy="3090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0557F5AC-04F4-7A4D-BD10-3117DD39174F}"/>
                </a:ext>
              </a:extLst>
            </p:cNvPr>
            <p:cNvSpPr/>
            <p:nvPr/>
          </p:nvSpPr>
          <p:spPr>
            <a:xfrm>
              <a:off x="13232371" y="20148787"/>
              <a:ext cx="3525774" cy="555641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Right Nostril Readings</a:t>
              </a: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A39894F5-DD6B-6A4F-B4BE-2D80395BA60A}"/>
                </a:ext>
              </a:extLst>
            </p:cNvPr>
            <p:cNvSpPr/>
            <p:nvPr/>
          </p:nvSpPr>
          <p:spPr>
            <a:xfrm>
              <a:off x="19018980" y="20165478"/>
              <a:ext cx="3525774" cy="555641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Left Nostril Readings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4E7158-443F-884B-9278-EC10E1C29DB5}"/>
                </a:ext>
              </a:extLst>
            </p:cNvPr>
            <p:cNvGrpSpPr/>
            <p:nvPr/>
          </p:nvGrpSpPr>
          <p:grpSpPr>
            <a:xfrm>
              <a:off x="14939441" y="24052016"/>
              <a:ext cx="5813850" cy="644763"/>
              <a:chOff x="7862994" y="27392789"/>
              <a:chExt cx="5813850" cy="644763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5BB59B02-276E-E247-9CC2-ED1633F0792B}"/>
                  </a:ext>
                </a:extLst>
              </p:cNvPr>
              <p:cNvSpPr txBox="1"/>
              <p:nvPr/>
            </p:nvSpPr>
            <p:spPr>
              <a:xfrm>
                <a:off x="8761945" y="27637442"/>
                <a:ext cx="43896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venir Book" panose="02000503020000020003" pitchFamily="2" charset="0"/>
                  </a:rPr>
                  <a:t>Original Data</a:t>
                </a:r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210B8B3-4781-E140-9C48-20AA80508AB2}"/>
                  </a:ext>
                </a:extLst>
              </p:cNvPr>
              <p:cNvCxnSpPr>
                <a:cxnSpLocks/>
                <a:stCxn id="1052" idx="2"/>
                <a:endCxn id="178" idx="0"/>
              </p:cNvCxnSpPr>
              <p:nvPr/>
            </p:nvCxnSpPr>
            <p:spPr>
              <a:xfrm>
                <a:off x="7862994" y="27392789"/>
                <a:ext cx="3093755" cy="2446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FE4E4181-9171-2440-8C90-564256D97451}"/>
                  </a:ext>
                </a:extLst>
              </p:cNvPr>
              <p:cNvCxnSpPr>
                <a:cxnSpLocks/>
                <a:stCxn id="1054" idx="2"/>
                <a:endCxn id="178" idx="0"/>
              </p:cNvCxnSpPr>
              <p:nvPr/>
            </p:nvCxnSpPr>
            <p:spPr>
              <a:xfrm flipH="1">
                <a:off x="10956749" y="27394825"/>
                <a:ext cx="2720095" cy="24261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9982B39-0FAA-6546-BFEE-8C46062DCEAC}"/>
                </a:ext>
              </a:extLst>
            </p:cNvPr>
            <p:cNvGrpSpPr/>
            <p:nvPr/>
          </p:nvGrpSpPr>
          <p:grpSpPr>
            <a:xfrm>
              <a:off x="14955326" y="27944006"/>
              <a:ext cx="5813850" cy="644763"/>
              <a:chOff x="7862994" y="27392789"/>
              <a:chExt cx="5813850" cy="644763"/>
            </a:xfrm>
          </p:grpSpPr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73E5587-B4CC-CD49-A46E-E73C5F4ADC6A}"/>
                  </a:ext>
                </a:extLst>
              </p:cNvPr>
              <p:cNvSpPr txBox="1"/>
              <p:nvPr/>
            </p:nvSpPr>
            <p:spPr>
              <a:xfrm>
                <a:off x="8761945" y="27637442"/>
                <a:ext cx="43896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venir Book" panose="02000503020000020003" pitchFamily="2" charset="0"/>
                  </a:rPr>
                  <a:t>High Pass Filtering</a:t>
                </a: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F0B1B6E-CB76-764A-8049-0C9BE9669635}"/>
                  </a:ext>
                </a:extLst>
              </p:cNvPr>
              <p:cNvCxnSpPr>
                <a:cxnSpLocks/>
                <a:endCxn id="182" idx="0"/>
              </p:cNvCxnSpPr>
              <p:nvPr/>
            </p:nvCxnSpPr>
            <p:spPr>
              <a:xfrm>
                <a:off x="7862994" y="27392789"/>
                <a:ext cx="3093755" cy="2446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6B16184-0C96-684A-91D3-2E989B10F7FF}"/>
                  </a:ext>
                </a:extLst>
              </p:cNvPr>
              <p:cNvCxnSpPr>
                <a:cxnSpLocks/>
                <a:endCxn id="182" idx="0"/>
              </p:cNvCxnSpPr>
              <p:nvPr/>
            </p:nvCxnSpPr>
            <p:spPr>
              <a:xfrm flipH="1">
                <a:off x="10956749" y="27394825"/>
                <a:ext cx="2720095" cy="24261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7FC1E059-03FC-964B-A2C1-C5D080B2C284}"/>
                </a:ext>
              </a:extLst>
            </p:cNvPr>
            <p:cNvGrpSpPr/>
            <p:nvPr/>
          </p:nvGrpSpPr>
          <p:grpSpPr>
            <a:xfrm>
              <a:off x="15028651" y="31835997"/>
              <a:ext cx="5813850" cy="644763"/>
              <a:chOff x="7862994" y="27392789"/>
              <a:chExt cx="5813850" cy="644763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CEB0AE5-90BB-EC43-B41F-8D429C785B4F}"/>
                  </a:ext>
                </a:extLst>
              </p:cNvPr>
              <p:cNvSpPr txBox="1"/>
              <p:nvPr/>
            </p:nvSpPr>
            <p:spPr>
              <a:xfrm>
                <a:off x="8761945" y="27637442"/>
                <a:ext cx="43896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venir Book" panose="02000503020000020003" pitchFamily="2" charset="0"/>
                  </a:rPr>
                  <a:t>Inhalation Removal</a:t>
                </a:r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A4D050CA-ECEA-884A-A332-1462C11E4E6E}"/>
                  </a:ext>
                </a:extLst>
              </p:cNvPr>
              <p:cNvCxnSpPr>
                <a:cxnSpLocks/>
                <a:endCxn id="186" idx="0"/>
              </p:cNvCxnSpPr>
              <p:nvPr/>
            </p:nvCxnSpPr>
            <p:spPr>
              <a:xfrm>
                <a:off x="7862994" y="27392789"/>
                <a:ext cx="3093755" cy="2446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6D337893-FA51-9B4C-A275-BF1F96D373D2}"/>
                  </a:ext>
                </a:extLst>
              </p:cNvPr>
              <p:cNvCxnSpPr>
                <a:cxnSpLocks/>
                <a:endCxn id="186" idx="0"/>
              </p:cNvCxnSpPr>
              <p:nvPr/>
            </p:nvCxnSpPr>
            <p:spPr>
              <a:xfrm flipH="1">
                <a:off x="10956749" y="27394825"/>
                <a:ext cx="2720095" cy="24261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064" name="Picture 40">
            <a:extLst>
              <a:ext uri="{FF2B5EF4-FFF2-40B4-BE49-F238E27FC236}">
                <a16:creationId xmlns:a16="http://schemas.microsoft.com/office/drawing/2014/main" id="{E05574CF-9AA0-FD45-821F-3609517EC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227" y="20152523"/>
            <a:ext cx="2676966" cy="356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A43D41E-9BF2-E149-93F1-A2875B59F710}"/>
              </a:ext>
            </a:extLst>
          </p:cNvPr>
          <p:cNvSpPr txBox="1"/>
          <p:nvPr/>
        </p:nvSpPr>
        <p:spPr>
          <a:xfrm>
            <a:off x="12245670" y="24174342"/>
            <a:ext cx="77687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Attached an omnidirectional lapel microphone to a sleep apnea chin strap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Maintained a consistent angle towards and distance from each nostril</a:t>
            </a:r>
          </a:p>
          <a:p>
            <a:pPr lvl="1"/>
            <a:endParaRPr lang="en-US" sz="16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Covered one nostril using a finger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Performed five inhalation-exhalation sets timed at three seconds each</a:t>
            </a:r>
          </a:p>
          <a:p>
            <a:endParaRPr lang="en-US" sz="16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Recorded audio data with the microphone, processed data, and calculated integrated loudness for each resulting audio file</a:t>
            </a:r>
          </a:p>
        </p:txBody>
      </p:sp>
      <p:pic>
        <p:nvPicPr>
          <p:cNvPr id="1066" name="Picture 42">
            <a:extLst>
              <a:ext uri="{FF2B5EF4-FFF2-40B4-BE49-F238E27FC236}">
                <a16:creationId xmlns:a16="http://schemas.microsoft.com/office/drawing/2014/main" id="{B78D7348-88DA-1641-A7CD-0FA4EBE42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0" t="17955" r="10090" b="18038"/>
          <a:stretch/>
        </p:blipFill>
        <p:spPr bwMode="auto">
          <a:xfrm rot="16200000">
            <a:off x="16151462" y="20594948"/>
            <a:ext cx="3569288" cy="267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805A5DB-2517-DC4E-ABDC-5D0DE3FD5F38}"/>
              </a:ext>
            </a:extLst>
          </p:cNvPr>
          <p:cNvGrpSpPr/>
          <p:nvPr/>
        </p:nvGrpSpPr>
        <p:grpSpPr>
          <a:xfrm>
            <a:off x="12404232" y="29601398"/>
            <a:ext cx="7303063" cy="2240859"/>
            <a:chOff x="24219243" y="29312642"/>
            <a:chExt cx="7303063" cy="2240859"/>
          </a:xfrm>
        </p:grpSpPr>
        <p:sp>
          <p:nvSpPr>
            <p:cNvPr id="189" name="Rounded Rectangle 188">
              <a:extLst>
                <a:ext uri="{FF2B5EF4-FFF2-40B4-BE49-F238E27FC236}">
                  <a16:creationId xmlns:a16="http://schemas.microsoft.com/office/drawing/2014/main" id="{E9E94FBA-A98A-D541-8D4F-5D2433ADC7C9}"/>
                </a:ext>
              </a:extLst>
            </p:cNvPr>
            <p:cNvSpPr/>
            <p:nvPr/>
          </p:nvSpPr>
          <p:spPr>
            <a:xfrm>
              <a:off x="24219243" y="29312642"/>
              <a:ext cx="2114191" cy="973770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Audio File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4A85DDD7-96FB-1A49-BAE6-CC3340AE6BC0}"/>
                </a:ext>
              </a:extLst>
            </p:cNvPr>
            <p:cNvCxnSpPr>
              <a:cxnSpLocks/>
              <a:stCxn id="189" idx="2"/>
              <a:endCxn id="191" idx="0"/>
            </p:cNvCxnSpPr>
            <p:nvPr/>
          </p:nvCxnSpPr>
          <p:spPr>
            <a:xfrm>
              <a:off x="25276339" y="30286412"/>
              <a:ext cx="0" cy="289714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E6F00077-12D0-2040-ABE4-CAB82A8FBB13}"/>
                </a:ext>
              </a:extLst>
            </p:cNvPr>
            <p:cNvSpPr/>
            <p:nvPr/>
          </p:nvSpPr>
          <p:spPr>
            <a:xfrm>
              <a:off x="24219243" y="30576126"/>
              <a:ext cx="2114191" cy="973770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K-Filtering</a:t>
              </a:r>
            </a:p>
          </p:txBody>
        </p:sp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C1DBA852-3EB8-7B4D-8496-F70117304DD2}"/>
                </a:ext>
              </a:extLst>
            </p:cNvPr>
            <p:cNvSpPr/>
            <p:nvPr/>
          </p:nvSpPr>
          <p:spPr>
            <a:xfrm>
              <a:off x="26810710" y="29312642"/>
              <a:ext cx="2114191" cy="973770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Thresholding</a:t>
              </a:r>
            </a:p>
          </p:txBody>
        </p:sp>
        <p:sp>
          <p:nvSpPr>
            <p:cNvPr id="193" name="Rounded Rectangle 192">
              <a:extLst>
                <a:ext uri="{FF2B5EF4-FFF2-40B4-BE49-F238E27FC236}">
                  <a16:creationId xmlns:a16="http://schemas.microsoft.com/office/drawing/2014/main" id="{90ED2254-DC7E-6747-ADC2-10E670877A04}"/>
                </a:ext>
              </a:extLst>
            </p:cNvPr>
            <p:cNvSpPr/>
            <p:nvPr/>
          </p:nvSpPr>
          <p:spPr>
            <a:xfrm>
              <a:off x="26810710" y="30579731"/>
              <a:ext cx="2114191" cy="973770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Summation</a:t>
              </a:r>
            </a:p>
          </p:txBody>
        </p:sp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596DB3F3-8C08-C943-8054-5FD252A387A1}"/>
                </a:ext>
              </a:extLst>
            </p:cNvPr>
            <p:cNvSpPr/>
            <p:nvPr/>
          </p:nvSpPr>
          <p:spPr>
            <a:xfrm>
              <a:off x="29408115" y="30576126"/>
              <a:ext cx="2114191" cy="973770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Loudness</a:t>
              </a:r>
            </a:p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(LUFS)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07E66A09-A3A4-B04C-BB61-A1EE5320ED23}"/>
                </a:ext>
              </a:extLst>
            </p:cNvPr>
            <p:cNvCxnSpPr>
              <a:cxnSpLocks/>
              <a:stCxn id="191" idx="3"/>
              <a:endCxn id="192" idx="1"/>
            </p:cNvCxnSpPr>
            <p:nvPr/>
          </p:nvCxnSpPr>
          <p:spPr>
            <a:xfrm flipV="1">
              <a:off x="26333434" y="29799527"/>
              <a:ext cx="477276" cy="1263484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5BBB4178-75A4-FF4F-B38B-857FBDF5BA9C}"/>
                </a:ext>
              </a:extLst>
            </p:cNvPr>
            <p:cNvCxnSpPr>
              <a:cxnSpLocks/>
              <a:stCxn id="192" idx="2"/>
              <a:endCxn id="193" idx="0"/>
            </p:cNvCxnSpPr>
            <p:nvPr/>
          </p:nvCxnSpPr>
          <p:spPr>
            <a:xfrm>
              <a:off x="27867806" y="30286412"/>
              <a:ext cx="0" cy="293319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1F39CE80-1364-654D-9259-4C46F8AD60FE}"/>
                </a:ext>
              </a:extLst>
            </p:cNvPr>
            <p:cNvCxnSpPr>
              <a:cxnSpLocks/>
              <a:stCxn id="193" idx="3"/>
              <a:endCxn id="194" idx="1"/>
            </p:cNvCxnSpPr>
            <p:nvPr/>
          </p:nvCxnSpPr>
          <p:spPr>
            <a:xfrm flipV="1">
              <a:off x="28924901" y="31063011"/>
              <a:ext cx="483214" cy="3605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6FA5409E-D98A-E24D-BB3E-BF89F66BDBFD}"/>
              </a:ext>
            </a:extLst>
          </p:cNvPr>
          <p:cNvSpPr/>
          <p:nvPr/>
        </p:nvSpPr>
        <p:spPr>
          <a:xfrm>
            <a:off x="33724010" y="29511668"/>
            <a:ext cx="674139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Use a </a:t>
            </a:r>
            <a:r>
              <a:rPr lang="en-US" sz="2800" b="1" dirty="0">
                <a:latin typeface="Avenir Heavy" panose="02000503020000020003" pitchFamily="2" charset="0"/>
              </a:rPr>
              <a:t>temperature sensor </a:t>
            </a:r>
            <a:r>
              <a:rPr lang="en-US" sz="2800" dirty="0">
                <a:latin typeface="Avenir Book" panose="02000503020000020003" pitchFamily="2" charset="0"/>
              </a:rPr>
              <a:t>to check cyclic nasal mucous temperature differentials</a:t>
            </a:r>
          </a:p>
          <a:p>
            <a:pPr lvl="1"/>
            <a:endParaRPr lang="en-US" sz="1600" dirty="0">
              <a:latin typeface="Avenir Book" panose="02000503020000020003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Use a </a:t>
            </a:r>
            <a:r>
              <a:rPr lang="en-US" sz="2800" b="1" dirty="0">
                <a:latin typeface="Avenir Heavy" panose="02000503020000020003" pitchFamily="2" charset="0"/>
              </a:rPr>
              <a:t>pressure sensor </a:t>
            </a:r>
            <a:r>
              <a:rPr lang="en-US" sz="2800" dirty="0">
                <a:latin typeface="Avenir Book" panose="02000503020000020003" pitchFamily="2" charset="0"/>
              </a:rPr>
              <a:t>to check for cyclic air pressure changes</a:t>
            </a:r>
          </a:p>
        </p:txBody>
      </p:sp>
      <p:pic>
        <p:nvPicPr>
          <p:cNvPr id="1068" name="Picture 44">
            <a:extLst>
              <a:ext uri="{FF2B5EF4-FFF2-40B4-BE49-F238E27FC236}">
                <a16:creationId xmlns:a16="http://schemas.microsoft.com/office/drawing/2014/main" id="{0E019D3D-E5E3-E040-9361-77D814D7D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618" y="29482191"/>
            <a:ext cx="1664169" cy="124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824C6A11-297D-C948-8266-78DA2626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619" y="30986818"/>
            <a:ext cx="1664169" cy="124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B5200EC-E96D-5F43-A99F-6B0B1681AB61}"/>
              </a:ext>
            </a:extLst>
          </p:cNvPr>
          <p:cNvSpPr/>
          <p:nvPr/>
        </p:nvSpPr>
        <p:spPr>
          <a:xfrm>
            <a:off x="33645240" y="16221270"/>
            <a:ext cx="54354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There was </a:t>
            </a:r>
            <a:r>
              <a:rPr lang="en-US" sz="2800" b="1" dirty="0">
                <a:latin typeface="Avenir Heavy" panose="02000503020000020003" pitchFamily="2" charset="0"/>
              </a:rPr>
              <a:t>alignment between computed loudness measurements and peak nasal expiratory flow measurements </a:t>
            </a:r>
            <a:r>
              <a:rPr lang="en-US" sz="2800" dirty="0">
                <a:latin typeface="Avenir Book" panose="02000503020000020003" pitchFamily="2" charset="0"/>
              </a:rPr>
              <a:t>(our gold standard)</a:t>
            </a:r>
          </a:p>
        </p:txBody>
      </p:sp>
      <p:pic>
        <p:nvPicPr>
          <p:cNvPr id="1072" name="Picture 48" descr="Turbinoplasty - Alabama Nasal and Sinus Center, Birmingham, AL, ENT">
            <a:extLst>
              <a:ext uri="{FF2B5EF4-FFF2-40B4-BE49-F238E27FC236}">
                <a16:creationId xmlns:a16="http://schemas.microsoft.com/office/drawing/2014/main" id="{1317608A-B369-544F-9210-D97C04B03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33"/>
          <a:stretch/>
        </p:blipFill>
        <p:spPr bwMode="auto">
          <a:xfrm>
            <a:off x="39239822" y="15587955"/>
            <a:ext cx="3915047" cy="287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DA639864-EC57-9840-BB2A-DEE203F265AE}"/>
              </a:ext>
            </a:extLst>
          </p:cNvPr>
          <p:cNvSpPr txBox="1"/>
          <p:nvPr/>
        </p:nvSpPr>
        <p:spPr>
          <a:xfrm>
            <a:off x="39252120" y="18437261"/>
            <a:ext cx="391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Avenir Book" panose="02000503020000020003" pitchFamily="2" charset="0"/>
              </a:rPr>
              <a:t>AL Nasal &amp; Sinus Center</a:t>
            </a:r>
          </a:p>
        </p:txBody>
      </p:sp>
    </p:spTree>
    <p:extLst>
      <p:ext uri="{BB962C8B-B14F-4D97-AF65-F5344CB8AC3E}">
        <p14:creationId xmlns:p14="http://schemas.microsoft.com/office/powerpoint/2010/main" val="178724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21134</TotalTime>
  <Words>767</Words>
  <Application>Microsoft Macintosh PowerPoint</Application>
  <PresentationFormat>Custom</PresentationFormat>
  <Paragraphs>102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Athelas</vt:lpstr>
      <vt:lpstr>Avenir</vt:lpstr>
      <vt:lpstr>Avenir Book</vt:lpstr>
      <vt:lpstr>Avenir Heavy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kabir jolly</dc:creator>
  <cp:lastModifiedBy>kabir jolly</cp:lastModifiedBy>
  <cp:revision>288</cp:revision>
  <cp:lastPrinted>2021-08-25T00:42:11Z</cp:lastPrinted>
  <dcterms:created xsi:type="dcterms:W3CDTF">2019-01-22T01:25:56Z</dcterms:created>
  <dcterms:modified xsi:type="dcterms:W3CDTF">2021-08-25T05:53:19Z</dcterms:modified>
</cp:coreProperties>
</file>